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74" r:id="rId14"/>
    <p:sldId id="269" r:id="rId15"/>
    <p:sldId id="271" r:id="rId16"/>
    <p:sldId id="270" r:id="rId17"/>
    <p:sldId id="273" r:id="rId18"/>
    <p:sldId id="272"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4"/>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3431-AFE2-D1F3-01C2-8905ECC54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5B918-BA97-B15A-B9E2-CA49C50900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168701-826C-DBBC-5CD2-76F1FD510219}"/>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BD492831-17A5-6D74-27F4-8FF9A2120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BE93E-FB52-982C-452C-823360939204}"/>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274673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79E4-1487-636E-A838-95AF2CE929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9D07CF-8F84-FE76-FD6F-FFD6147F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1E6EC-7F45-96E8-D75F-61EAF1013EC3}"/>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09B248CC-C32F-8A40-20F4-5D8479CFC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AE1C1-603A-C9F3-A56A-0BF180E26F47}"/>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2182685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7DB834-A69B-28BD-AEB7-465121AB35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D89C04-4C54-4971-338B-3B738B2829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0417C-6A28-0E57-EA45-6278043DDF62}"/>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6112E91C-9DDA-60BE-B425-F93934401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5F978-EA44-FBF2-C157-DA4E7EA27997}"/>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3666857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BB98-6933-FEA4-1EFB-69F2F3659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232FF2-4D4C-DFC3-31D9-1472C1F88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04727-AEA2-30B7-B3B9-168FEB2697DB}"/>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6E36F4C3-10E3-D49E-34B4-651AC791D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C4800-AC6B-1757-3648-6E0283F1545C}"/>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2319204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1DD-EE32-E130-AA1E-28B3C83350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9B261A-164E-9DE6-556E-1BAB0AB53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CD0AD4-2F6C-9B65-2547-3A5838BCFAE5}"/>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A9F16573-E657-FFF4-0D38-17C083704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83786-2426-EA38-8B41-4DB9F40CED06}"/>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1421940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D52F-FEE7-ED5F-EB92-DB91C1D1F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A91D93-2829-E3CD-8D7D-4E3DF301BA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57FF00-B255-C1FD-D59F-1570880BA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B98484-9A06-4F72-8D17-92D525066F63}"/>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6" name="Footer Placeholder 5">
            <a:extLst>
              <a:ext uri="{FF2B5EF4-FFF2-40B4-BE49-F238E27FC236}">
                <a16:creationId xmlns:a16="http://schemas.microsoft.com/office/drawing/2014/main" id="{12BF57B4-4A92-F272-5389-784823F89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40BFC-20EF-38FA-750C-79BF18C4B63A}"/>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144484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D8B8-7C15-C135-C7B8-5A02DB82A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ABB39-1DC1-2BAA-1FC3-394382051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DB3C8-72B3-F631-5873-B224AE7F63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4F310-EDF0-2885-C0DD-5A7A149B28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EA4427-7D5F-0385-4159-108C3B7AE7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C90F8D-4D51-AA39-AF11-AD6C2150381E}"/>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8" name="Footer Placeholder 7">
            <a:extLst>
              <a:ext uri="{FF2B5EF4-FFF2-40B4-BE49-F238E27FC236}">
                <a16:creationId xmlns:a16="http://schemas.microsoft.com/office/drawing/2014/main" id="{54BD1B7E-F38F-E5C0-5D69-FD96E5877F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87677F-8E7C-D7DF-EE91-8911778EABE0}"/>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135202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3BBB-C449-C20D-E8B8-B1513B67D0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16F9A0-3071-3E6B-72B4-9108879635CD}"/>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4" name="Footer Placeholder 3">
            <a:extLst>
              <a:ext uri="{FF2B5EF4-FFF2-40B4-BE49-F238E27FC236}">
                <a16:creationId xmlns:a16="http://schemas.microsoft.com/office/drawing/2014/main" id="{ED516C77-5C37-45B4-4432-B6A17F659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208C8-46AC-5478-F17D-E995A5DFDBA7}"/>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33407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C28ED7-87F7-A069-3277-5031C7E77D38}"/>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3" name="Footer Placeholder 2">
            <a:extLst>
              <a:ext uri="{FF2B5EF4-FFF2-40B4-BE49-F238E27FC236}">
                <a16:creationId xmlns:a16="http://schemas.microsoft.com/office/drawing/2014/main" id="{8680B00C-758C-62B5-FBDA-1A0383A8C9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C97EE-94AC-56E6-B736-00CBF51A9959}"/>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335613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F652-8D24-5861-3880-F11E101D5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66256-ADF9-541B-370F-76A67DF92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485E60-0F45-137E-8E35-03E458822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9F8860-C7C7-410B-B158-A89ADD2A2D83}"/>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6" name="Footer Placeholder 5">
            <a:extLst>
              <a:ext uri="{FF2B5EF4-FFF2-40B4-BE49-F238E27FC236}">
                <a16:creationId xmlns:a16="http://schemas.microsoft.com/office/drawing/2014/main" id="{FB746DCB-DA2A-B64D-D1F3-4A38B99AE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82E55-648B-1032-A9AA-468D488B7924}"/>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325432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2C42-F1E5-D64A-CBC3-1016C5DD2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E9A9B4-DE39-C844-AF6B-A8D9DED924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23A3FA-07F1-C1AF-9652-939BD9133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ECC7D-0FD1-4ED2-7D49-C3376761340B}"/>
              </a:ext>
            </a:extLst>
          </p:cNvPr>
          <p:cNvSpPr>
            <a:spLocks noGrp="1"/>
          </p:cNvSpPr>
          <p:nvPr>
            <p:ph type="dt" sz="half" idx="10"/>
          </p:nvPr>
        </p:nvSpPr>
        <p:spPr/>
        <p:txBody>
          <a:bodyPr/>
          <a:lstStyle/>
          <a:p>
            <a:fld id="{C5B8AC4B-B124-254F-BD6A-F1B30A7FEFA7}" type="datetimeFigureOut">
              <a:rPr lang="en-US" smtClean="0"/>
              <a:t>6/8/22</a:t>
            </a:fld>
            <a:endParaRPr lang="en-US"/>
          </a:p>
        </p:txBody>
      </p:sp>
      <p:sp>
        <p:nvSpPr>
          <p:cNvPr id="6" name="Footer Placeholder 5">
            <a:extLst>
              <a:ext uri="{FF2B5EF4-FFF2-40B4-BE49-F238E27FC236}">
                <a16:creationId xmlns:a16="http://schemas.microsoft.com/office/drawing/2014/main" id="{E312D840-79C1-8C3A-4874-A69AA7EBB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A23BD9-7BEA-A001-3004-2488BA8174A3}"/>
              </a:ext>
            </a:extLst>
          </p:cNvPr>
          <p:cNvSpPr>
            <a:spLocks noGrp="1"/>
          </p:cNvSpPr>
          <p:nvPr>
            <p:ph type="sldNum" sz="quarter" idx="12"/>
          </p:nvPr>
        </p:nvSpPr>
        <p:spPr/>
        <p:txBody>
          <a:bodyPr/>
          <a:lstStyle/>
          <a:p>
            <a:fld id="{A030E850-2130-AE4B-981E-4CFC458438C3}" type="slidenum">
              <a:rPr lang="en-US" smtClean="0"/>
              <a:t>‹#›</a:t>
            </a:fld>
            <a:endParaRPr lang="en-US"/>
          </a:p>
        </p:txBody>
      </p:sp>
    </p:spTree>
    <p:extLst>
      <p:ext uri="{BB962C8B-B14F-4D97-AF65-F5344CB8AC3E}">
        <p14:creationId xmlns:p14="http://schemas.microsoft.com/office/powerpoint/2010/main" val="121073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616D9-3012-2BFC-3456-A70546A77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33C9B1-F4CC-7E56-944E-9B1AE77172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5E6D1-BFBF-9CEA-C44D-F3265D3B65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8AC4B-B124-254F-BD6A-F1B30A7FEFA7}" type="datetimeFigureOut">
              <a:rPr lang="en-US" smtClean="0"/>
              <a:t>6/8/22</a:t>
            </a:fld>
            <a:endParaRPr lang="en-US"/>
          </a:p>
        </p:txBody>
      </p:sp>
      <p:sp>
        <p:nvSpPr>
          <p:cNvPr id="5" name="Footer Placeholder 4">
            <a:extLst>
              <a:ext uri="{FF2B5EF4-FFF2-40B4-BE49-F238E27FC236}">
                <a16:creationId xmlns:a16="http://schemas.microsoft.com/office/drawing/2014/main" id="{CBE784B7-6926-0E68-F66D-C6618C3358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3B564-D18F-4BF2-61E0-FF3C8EC1C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0E850-2130-AE4B-981E-4CFC458438C3}" type="slidenum">
              <a:rPr lang="en-US" smtClean="0"/>
              <a:t>‹#›</a:t>
            </a:fld>
            <a:endParaRPr lang="en-US"/>
          </a:p>
        </p:txBody>
      </p:sp>
    </p:spTree>
    <p:extLst>
      <p:ext uri="{BB962C8B-B14F-4D97-AF65-F5344CB8AC3E}">
        <p14:creationId xmlns:p14="http://schemas.microsoft.com/office/powerpoint/2010/main" val="404508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rraform.io/language/data-sources" TargetMode="External"/><Relationship Id="rId2" Type="http://schemas.openxmlformats.org/officeDocument/2006/relationships/hyperlink" Target="https://www.terraform.io/language/resource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rraform.io/language/values/variables#type-constraints" TargetMode="External"/><Relationship Id="rId2" Type="http://schemas.openxmlformats.org/officeDocument/2006/relationships/hyperlink" Target="https://www.terraform.io/language/values/variables#default-values"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terraform.io/language/values/variables#input-variable-documentati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4273C-B4AE-36EE-66EA-A15808AF85AA}"/>
              </a:ext>
            </a:extLst>
          </p:cNvPr>
          <p:cNvSpPr>
            <a:spLocks noGrp="1"/>
          </p:cNvSpPr>
          <p:nvPr>
            <p:ph type="ctrTitle"/>
          </p:nvPr>
        </p:nvSpPr>
        <p:spPr/>
        <p:txBody>
          <a:bodyPr/>
          <a:lstStyle/>
          <a:p>
            <a:r>
              <a:rPr lang="en-US" dirty="0"/>
              <a:t>Terraform</a:t>
            </a:r>
          </a:p>
        </p:txBody>
      </p:sp>
      <p:sp>
        <p:nvSpPr>
          <p:cNvPr id="3" name="Subtitle 2">
            <a:extLst>
              <a:ext uri="{FF2B5EF4-FFF2-40B4-BE49-F238E27FC236}">
                <a16:creationId xmlns:a16="http://schemas.microsoft.com/office/drawing/2014/main" id="{F540318A-0E10-9DAB-C527-0CC7F9E0FAE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7365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D4D2-8F52-BA1B-EB25-E2A9E87CA08C}"/>
              </a:ext>
            </a:extLst>
          </p:cNvPr>
          <p:cNvSpPr>
            <a:spLocks noGrp="1"/>
          </p:cNvSpPr>
          <p:nvPr>
            <p:ph type="title"/>
          </p:nvPr>
        </p:nvSpPr>
        <p:spPr/>
        <p:txBody>
          <a:bodyPr>
            <a:normAutofit/>
          </a:bodyPr>
          <a:lstStyle/>
          <a:p>
            <a:r>
              <a:rPr lang="en-US" b="1" dirty="0"/>
              <a:t>Other Infrastructure as Code Tools</a:t>
            </a:r>
            <a:endParaRPr lang="en-US" dirty="0"/>
          </a:p>
        </p:txBody>
      </p:sp>
      <p:sp>
        <p:nvSpPr>
          <p:cNvPr id="3" name="Content Placeholder 2">
            <a:extLst>
              <a:ext uri="{FF2B5EF4-FFF2-40B4-BE49-F238E27FC236}">
                <a16:creationId xmlns:a16="http://schemas.microsoft.com/office/drawing/2014/main" id="{CEDA0D52-728C-6D53-BAF9-B700D3F2147E}"/>
              </a:ext>
            </a:extLst>
          </p:cNvPr>
          <p:cNvSpPr>
            <a:spLocks noGrp="1"/>
          </p:cNvSpPr>
          <p:nvPr>
            <p:ph idx="1"/>
          </p:nvPr>
        </p:nvSpPr>
        <p:spPr>
          <a:xfrm>
            <a:off x="838200" y="1825625"/>
            <a:ext cx="4407568" cy="4351338"/>
          </a:xfrm>
        </p:spPr>
        <p:txBody>
          <a:bodyPr/>
          <a:lstStyle/>
          <a:p>
            <a:r>
              <a:rPr lang="en-US" dirty="0"/>
              <a:t>These tools work well for configuring the operating system and application. They are not purpose-built for provisioning cloud infrastructure and platform services.</a:t>
            </a:r>
          </a:p>
        </p:txBody>
      </p:sp>
      <p:pic>
        <p:nvPicPr>
          <p:cNvPr id="4" name="Picture 3">
            <a:extLst>
              <a:ext uri="{FF2B5EF4-FFF2-40B4-BE49-F238E27FC236}">
                <a16:creationId xmlns:a16="http://schemas.microsoft.com/office/drawing/2014/main" id="{75D51848-0E9D-537B-6281-883660E4007A}"/>
              </a:ext>
            </a:extLst>
          </p:cNvPr>
          <p:cNvPicPr>
            <a:picLocks noChangeAspect="1"/>
          </p:cNvPicPr>
          <p:nvPr/>
        </p:nvPicPr>
        <p:blipFill>
          <a:blip r:embed="rId2"/>
          <a:stretch>
            <a:fillRect/>
          </a:stretch>
        </p:blipFill>
        <p:spPr>
          <a:xfrm>
            <a:off x="5494096" y="2157413"/>
            <a:ext cx="5310429" cy="3409950"/>
          </a:xfrm>
          <a:prstGeom prst="rect">
            <a:avLst/>
          </a:prstGeom>
        </p:spPr>
      </p:pic>
    </p:spTree>
    <p:extLst>
      <p:ext uri="{BB962C8B-B14F-4D97-AF65-F5344CB8AC3E}">
        <p14:creationId xmlns:p14="http://schemas.microsoft.com/office/powerpoint/2010/main" val="246706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D182-6C9D-23B7-9891-1CEC5E776247}"/>
              </a:ext>
            </a:extLst>
          </p:cNvPr>
          <p:cNvSpPr>
            <a:spLocks noGrp="1"/>
          </p:cNvSpPr>
          <p:nvPr>
            <p:ph type="title"/>
          </p:nvPr>
        </p:nvSpPr>
        <p:spPr/>
        <p:txBody>
          <a:bodyPr/>
          <a:lstStyle/>
          <a:p>
            <a:r>
              <a:rPr lang="en-US" dirty="0"/>
              <a:t>Terraform CLI</a:t>
            </a:r>
          </a:p>
        </p:txBody>
      </p:sp>
      <p:sp>
        <p:nvSpPr>
          <p:cNvPr id="3" name="Content Placeholder 2">
            <a:extLst>
              <a:ext uri="{FF2B5EF4-FFF2-40B4-BE49-F238E27FC236}">
                <a16:creationId xmlns:a16="http://schemas.microsoft.com/office/drawing/2014/main" id="{29FDCA5A-68AC-F8B3-9685-743E8BDFA7E0}"/>
              </a:ext>
            </a:extLst>
          </p:cNvPr>
          <p:cNvSpPr>
            <a:spLocks noGrp="1"/>
          </p:cNvSpPr>
          <p:nvPr>
            <p:ph idx="1"/>
          </p:nvPr>
        </p:nvSpPr>
        <p:spPr>
          <a:xfrm>
            <a:off x="838200" y="1825625"/>
            <a:ext cx="10134600" cy="4351338"/>
          </a:xfrm>
        </p:spPr>
        <p:txBody>
          <a:bodyPr>
            <a:normAutofit lnSpcReduction="10000"/>
          </a:bodyPr>
          <a:lstStyle/>
          <a:p>
            <a:r>
              <a:rPr lang="en-US" dirty="0"/>
              <a:t>Terraform provides a list of subcommands as below:</a:t>
            </a:r>
          </a:p>
          <a:p>
            <a:pPr lvl="1"/>
            <a:r>
              <a:rPr lang="en-US" dirty="0"/>
              <a:t>Terraform </a:t>
            </a:r>
            <a:r>
              <a:rPr lang="en-US" dirty="0" err="1"/>
              <a:t>init</a:t>
            </a:r>
            <a:r>
              <a:rPr lang="en-US" dirty="0"/>
              <a:t>: is used to initialize a working directory containing Terraform configuration files. This is the first command that should be run after writing a new Terraform configuration or cloning an existing one from version control. It is safe to run this command multiple times.</a:t>
            </a:r>
          </a:p>
          <a:p>
            <a:pPr lvl="1"/>
            <a:r>
              <a:rPr lang="en-US" dirty="0"/>
              <a:t>Terraform plan: creates an execution plan, which lets you preview the changes that Terraform plans to make to your infrastructure. By default, when Terraform creates a plan it:</a:t>
            </a:r>
          </a:p>
          <a:p>
            <a:pPr lvl="2"/>
            <a:r>
              <a:rPr lang="en-US" dirty="0"/>
              <a:t>Reads the current state of any already-existing remote objects to make sure that the Terraform state is up-to-date.</a:t>
            </a:r>
          </a:p>
          <a:p>
            <a:pPr lvl="2"/>
            <a:r>
              <a:rPr lang="en-US" dirty="0"/>
              <a:t>Compares the current configuration to the prior state and noting any differences.</a:t>
            </a:r>
          </a:p>
          <a:p>
            <a:pPr lvl="2"/>
            <a:r>
              <a:rPr lang="en-US" dirty="0"/>
              <a:t>Proposes a set of change actions that should, if applied, make the remote objects match the configuration.</a:t>
            </a:r>
          </a:p>
          <a:p>
            <a:pPr lvl="2"/>
            <a:endParaRPr lang="en-US" dirty="0"/>
          </a:p>
        </p:txBody>
      </p:sp>
    </p:spTree>
    <p:extLst>
      <p:ext uri="{BB962C8B-B14F-4D97-AF65-F5344CB8AC3E}">
        <p14:creationId xmlns:p14="http://schemas.microsoft.com/office/powerpoint/2010/main" val="3995628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2A96-584B-2A3C-47EC-5C1A4C2F96AF}"/>
              </a:ext>
            </a:extLst>
          </p:cNvPr>
          <p:cNvSpPr>
            <a:spLocks noGrp="1"/>
          </p:cNvSpPr>
          <p:nvPr>
            <p:ph type="title"/>
          </p:nvPr>
        </p:nvSpPr>
        <p:spPr/>
        <p:txBody>
          <a:bodyPr/>
          <a:lstStyle/>
          <a:p>
            <a:r>
              <a:rPr lang="en-US" dirty="0"/>
              <a:t>Terraform CLI</a:t>
            </a:r>
          </a:p>
        </p:txBody>
      </p:sp>
      <p:sp>
        <p:nvSpPr>
          <p:cNvPr id="3" name="Content Placeholder 2">
            <a:extLst>
              <a:ext uri="{FF2B5EF4-FFF2-40B4-BE49-F238E27FC236}">
                <a16:creationId xmlns:a16="http://schemas.microsoft.com/office/drawing/2014/main" id="{E687DF4C-79F5-A746-21BB-8673B38796F1}"/>
              </a:ext>
            </a:extLst>
          </p:cNvPr>
          <p:cNvSpPr>
            <a:spLocks noGrp="1"/>
          </p:cNvSpPr>
          <p:nvPr>
            <p:ph idx="1"/>
          </p:nvPr>
        </p:nvSpPr>
        <p:spPr/>
        <p:txBody>
          <a:bodyPr/>
          <a:lstStyle/>
          <a:p>
            <a:r>
              <a:rPr lang="en-US" dirty="0"/>
              <a:t>Terraform provides a list of subcommands as below:</a:t>
            </a:r>
          </a:p>
          <a:p>
            <a:pPr lvl="1"/>
            <a:r>
              <a:rPr lang="en-US" dirty="0"/>
              <a:t>Terraform apply: this command executes the actions proposed in a Terraform plan.</a:t>
            </a:r>
          </a:p>
          <a:p>
            <a:pPr lvl="1"/>
            <a:r>
              <a:rPr lang="en-US" dirty="0"/>
              <a:t>Terraform destroy: this command is a convenient way to destroy all remote objects managed by a particular Terraform configuration.</a:t>
            </a:r>
          </a:p>
        </p:txBody>
      </p:sp>
    </p:spTree>
    <p:extLst>
      <p:ext uri="{BB962C8B-B14F-4D97-AF65-F5344CB8AC3E}">
        <p14:creationId xmlns:p14="http://schemas.microsoft.com/office/powerpoint/2010/main" val="305534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EBDE-5632-A885-CB49-18555B3351FF}"/>
              </a:ext>
            </a:extLst>
          </p:cNvPr>
          <p:cNvSpPr>
            <a:spLocks noGrp="1"/>
          </p:cNvSpPr>
          <p:nvPr>
            <p:ph type="title"/>
          </p:nvPr>
        </p:nvSpPr>
        <p:spPr/>
        <p:txBody>
          <a:bodyPr/>
          <a:lstStyle/>
          <a:p>
            <a:r>
              <a:rPr lang="en-US" dirty="0"/>
              <a:t>How terraform work?</a:t>
            </a:r>
          </a:p>
        </p:txBody>
      </p:sp>
      <p:pic>
        <p:nvPicPr>
          <p:cNvPr id="4" name="Content Placeholder 3">
            <a:extLst>
              <a:ext uri="{FF2B5EF4-FFF2-40B4-BE49-F238E27FC236}">
                <a16:creationId xmlns:a16="http://schemas.microsoft.com/office/drawing/2014/main" id="{D6E6F17F-06E7-4D8B-346F-1D6D6B18C31A}"/>
              </a:ext>
            </a:extLst>
          </p:cNvPr>
          <p:cNvPicPr>
            <a:picLocks noGrp="1" noChangeAspect="1"/>
          </p:cNvPicPr>
          <p:nvPr>
            <p:ph idx="1"/>
          </p:nvPr>
        </p:nvPicPr>
        <p:blipFill>
          <a:blip r:embed="rId2"/>
          <a:stretch>
            <a:fillRect/>
          </a:stretch>
        </p:blipFill>
        <p:spPr>
          <a:xfrm>
            <a:off x="3336999" y="1825625"/>
            <a:ext cx="5518001" cy="4351338"/>
          </a:xfrm>
          <a:prstGeom prst="rect">
            <a:avLst/>
          </a:prstGeom>
        </p:spPr>
      </p:pic>
    </p:spTree>
    <p:extLst>
      <p:ext uri="{BB962C8B-B14F-4D97-AF65-F5344CB8AC3E}">
        <p14:creationId xmlns:p14="http://schemas.microsoft.com/office/powerpoint/2010/main" val="9839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BA1D-69A9-0373-3A50-ADA9E9A1100E}"/>
              </a:ext>
            </a:extLst>
          </p:cNvPr>
          <p:cNvSpPr>
            <a:spLocks noGrp="1"/>
          </p:cNvSpPr>
          <p:nvPr>
            <p:ph type="title"/>
          </p:nvPr>
        </p:nvSpPr>
        <p:spPr/>
        <p:txBody>
          <a:bodyPr/>
          <a:lstStyle/>
          <a:p>
            <a:r>
              <a:rPr lang="en-US" dirty="0"/>
              <a:t>Terraform workspace</a:t>
            </a:r>
          </a:p>
        </p:txBody>
      </p:sp>
      <p:sp>
        <p:nvSpPr>
          <p:cNvPr id="3" name="Content Placeholder 2">
            <a:extLst>
              <a:ext uri="{FF2B5EF4-FFF2-40B4-BE49-F238E27FC236}">
                <a16:creationId xmlns:a16="http://schemas.microsoft.com/office/drawing/2014/main" id="{29BEA8EB-9732-B8E1-7F00-60BFDEC3054E}"/>
              </a:ext>
            </a:extLst>
          </p:cNvPr>
          <p:cNvSpPr>
            <a:spLocks noGrp="1"/>
          </p:cNvSpPr>
          <p:nvPr>
            <p:ph idx="1"/>
          </p:nvPr>
        </p:nvSpPr>
        <p:spPr/>
        <p:txBody>
          <a:bodyPr/>
          <a:lstStyle/>
          <a:p>
            <a:r>
              <a:rPr lang="en-US" dirty="0"/>
              <a:t>A terraform workspace is simply a folder or directory that contains terraform code.</a:t>
            </a:r>
          </a:p>
          <a:p>
            <a:r>
              <a:rPr lang="en-US" dirty="0"/>
              <a:t>Terraform will read any file in your workspace that ends in a .</a:t>
            </a:r>
            <a:r>
              <a:rPr lang="en-US" dirty="0" err="1"/>
              <a:t>tf</a:t>
            </a:r>
            <a:r>
              <a:rPr lang="en-US" dirty="0"/>
              <a:t> extension.</a:t>
            </a:r>
          </a:p>
          <a:p>
            <a:r>
              <a:rPr lang="en-US" dirty="0"/>
              <a:t>Most terraform workspaces contain a minimum of three files:</a:t>
            </a:r>
          </a:p>
          <a:p>
            <a:pPr lvl="1"/>
            <a:r>
              <a:rPr lang="en-US" b="1" dirty="0" err="1"/>
              <a:t>main.tf</a:t>
            </a:r>
            <a:r>
              <a:rPr lang="en-US" dirty="0"/>
              <a:t> - Most of your functional code will go here.</a:t>
            </a:r>
          </a:p>
          <a:p>
            <a:pPr lvl="1"/>
            <a:r>
              <a:rPr lang="en-US" b="1" dirty="0" err="1"/>
              <a:t>variables.tf</a:t>
            </a:r>
            <a:r>
              <a:rPr lang="en-US" dirty="0"/>
              <a:t> - This file is for storing variables.</a:t>
            </a:r>
          </a:p>
          <a:p>
            <a:pPr lvl="1"/>
            <a:r>
              <a:rPr lang="en-US" b="1" dirty="0" err="1"/>
              <a:t>outputs.tf</a:t>
            </a:r>
            <a:r>
              <a:rPr lang="en-US" dirty="0"/>
              <a:t> - Define what is shown at the end of a terraform run.</a:t>
            </a:r>
          </a:p>
        </p:txBody>
      </p:sp>
    </p:spTree>
    <p:extLst>
      <p:ext uri="{BB962C8B-B14F-4D97-AF65-F5344CB8AC3E}">
        <p14:creationId xmlns:p14="http://schemas.microsoft.com/office/powerpoint/2010/main" val="126175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CE80-DAEC-45CC-AFF1-3F7613F8E089}"/>
              </a:ext>
            </a:extLst>
          </p:cNvPr>
          <p:cNvSpPr>
            <a:spLocks noGrp="1"/>
          </p:cNvSpPr>
          <p:nvPr>
            <p:ph type="title"/>
          </p:nvPr>
        </p:nvSpPr>
        <p:spPr/>
        <p:txBody>
          <a:bodyPr/>
          <a:lstStyle/>
          <a:p>
            <a:r>
              <a:rPr lang="en-US" dirty="0"/>
              <a:t>The main file</a:t>
            </a:r>
          </a:p>
        </p:txBody>
      </p:sp>
      <p:sp>
        <p:nvSpPr>
          <p:cNvPr id="3" name="Content Placeholder 2">
            <a:extLst>
              <a:ext uri="{FF2B5EF4-FFF2-40B4-BE49-F238E27FC236}">
                <a16:creationId xmlns:a16="http://schemas.microsoft.com/office/drawing/2014/main" id="{04A7CC0E-3222-E65F-8E33-F81F5B987F63}"/>
              </a:ext>
            </a:extLst>
          </p:cNvPr>
          <p:cNvSpPr>
            <a:spLocks noGrp="1"/>
          </p:cNvSpPr>
          <p:nvPr>
            <p:ph idx="1"/>
          </p:nvPr>
        </p:nvSpPr>
        <p:spPr/>
        <p:txBody>
          <a:bodyPr/>
          <a:lstStyle/>
          <a:p>
            <a:r>
              <a:rPr lang="en-US" dirty="0"/>
              <a:t>The first file is called </a:t>
            </a:r>
            <a:r>
              <a:rPr lang="en-US" dirty="0" err="1"/>
              <a:t>main.tf</a:t>
            </a:r>
            <a:r>
              <a:rPr lang="en-US" dirty="0"/>
              <a:t>. This is where you normally store your terraform code. With larger, more complex infrastructure you might break this up across several files.</a:t>
            </a:r>
          </a:p>
          <a:p>
            <a:endParaRPr lang="en-US" dirty="0"/>
          </a:p>
        </p:txBody>
      </p:sp>
      <p:pic>
        <p:nvPicPr>
          <p:cNvPr id="6" name="Picture 5">
            <a:extLst>
              <a:ext uri="{FF2B5EF4-FFF2-40B4-BE49-F238E27FC236}">
                <a16:creationId xmlns:a16="http://schemas.microsoft.com/office/drawing/2014/main" id="{5164B38C-568C-5230-A12C-473D3900EA4E}"/>
              </a:ext>
            </a:extLst>
          </p:cNvPr>
          <p:cNvPicPr>
            <a:picLocks noChangeAspect="1"/>
          </p:cNvPicPr>
          <p:nvPr/>
        </p:nvPicPr>
        <p:blipFill>
          <a:blip r:embed="rId2"/>
          <a:stretch>
            <a:fillRect/>
          </a:stretch>
        </p:blipFill>
        <p:spPr>
          <a:xfrm>
            <a:off x="1066800" y="3286125"/>
            <a:ext cx="10545406" cy="2379662"/>
          </a:xfrm>
          <a:prstGeom prst="rect">
            <a:avLst/>
          </a:prstGeom>
        </p:spPr>
      </p:pic>
    </p:spTree>
    <p:extLst>
      <p:ext uri="{BB962C8B-B14F-4D97-AF65-F5344CB8AC3E}">
        <p14:creationId xmlns:p14="http://schemas.microsoft.com/office/powerpoint/2010/main" val="871312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02E7-7A1A-D7AF-ED89-96654ADB481D}"/>
              </a:ext>
            </a:extLst>
          </p:cNvPr>
          <p:cNvSpPr>
            <a:spLocks noGrp="1"/>
          </p:cNvSpPr>
          <p:nvPr>
            <p:ph type="title"/>
          </p:nvPr>
        </p:nvSpPr>
        <p:spPr/>
        <p:txBody>
          <a:bodyPr/>
          <a:lstStyle/>
          <a:p>
            <a:r>
              <a:rPr lang="en-US" dirty="0"/>
              <a:t>The Variables File</a:t>
            </a:r>
          </a:p>
        </p:txBody>
      </p:sp>
      <p:sp>
        <p:nvSpPr>
          <p:cNvPr id="3" name="Content Placeholder 2">
            <a:extLst>
              <a:ext uri="{FF2B5EF4-FFF2-40B4-BE49-F238E27FC236}">
                <a16:creationId xmlns:a16="http://schemas.microsoft.com/office/drawing/2014/main" id="{E18E1623-FAB6-084B-FEAB-74643D6FDA0F}"/>
              </a:ext>
            </a:extLst>
          </p:cNvPr>
          <p:cNvSpPr>
            <a:spLocks noGrp="1"/>
          </p:cNvSpPr>
          <p:nvPr>
            <p:ph idx="1"/>
          </p:nvPr>
        </p:nvSpPr>
        <p:spPr/>
        <p:txBody>
          <a:bodyPr/>
          <a:lstStyle/>
          <a:p>
            <a:r>
              <a:rPr lang="en-US" dirty="0"/>
              <a:t>The second file is called </a:t>
            </a:r>
            <a:r>
              <a:rPr lang="en-US" dirty="0" err="1"/>
              <a:t>variables.tf</a:t>
            </a:r>
            <a:r>
              <a:rPr lang="en-US" dirty="0"/>
              <a:t>. This is where you define your variables and optionally set some defaults.</a:t>
            </a:r>
          </a:p>
        </p:txBody>
      </p:sp>
      <p:pic>
        <p:nvPicPr>
          <p:cNvPr id="5" name="Picture 4">
            <a:extLst>
              <a:ext uri="{FF2B5EF4-FFF2-40B4-BE49-F238E27FC236}">
                <a16:creationId xmlns:a16="http://schemas.microsoft.com/office/drawing/2014/main" id="{6C12B945-9F31-2570-CCE6-BB3F6123E0D5}"/>
              </a:ext>
            </a:extLst>
          </p:cNvPr>
          <p:cNvPicPr>
            <a:picLocks noChangeAspect="1"/>
          </p:cNvPicPr>
          <p:nvPr/>
        </p:nvPicPr>
        <p:blipFill>
          <a:blip r:embed="rId2"/>
          <a:stretch>
            <a:fillRect/>
          </a:stretch>
        </p:blipFill>
        <p:spPr>
          <a:xfrm>
            <a:off x="984250" y="3296444"/>
            <a:ext cx="10566400" cy="1409700"/>
          </a:xfrm>
          <a:prstGeom prst="rect">
            <a:avLst/>
          </a:prstGeom>
        </p:spPr>
      </p:pic>
    </p:spTree>
    <p:extLst>
      <p:ext uri="{BB962C8B-B14F-4D97-AF65-F5344CB8AC3E}">
        <p14:creationId xmlns:p14="http://schemas.microsoft.com/office/powerpoint/2010/main" val="1151857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FA9F-82CF-4FD4-EF23-00B7EFF2B9E0}"/>
              </a:ext>
            </a:extLst>
          </p:cNvPr>
          <p:cNvSpPr>
            <a:spLocks noGrp="1"/>
          </p:cNvSpPr>
          <p:nvPr>
            <p:ph type="title"/>
          </p:nvPr>
        </p:nvSpPr>
        <p:spPr/>
        <p:txBody>
          <a:bodyPr>
            <a:normAutofit/>
          </a:bodyPr>
          <a:lstStyle/>
          <a:p>
            <a:r>
              <a:rPr lang="en-US" b="1" dirty="0"/>
              <a:t>The Outputs File</a:t>
            </a:r>
            <a:endParaRPr lang="en-US" dirty="0"/>
          </a:p>
        </p:txBody>
      </p:sp>
      <p:sp>
        <p:nvSpPr>
          <p:cNvPr id="3" name="Content Placeholder 2">
            <a:extLst>
              <a:ext uri="{FF2B5EF4-FFF2-40B4-BE49-F238E27FC236}">
                <a16:creationId xmlns:a16="http://schemas.microsoft.com/office/drawing/2014/main" id="{58E07289-FFCB-079F-717F-0B0921A9E2FD}"/>
              </a:ext>
            </a:extLst>
          </p:cNvPr>
          <p:cNvSpPr>
            <a:spLocks noGrp="1"/>
          </p:cNvSpPr>
          <p:nvPr>
            <p:ph idx="1"/>
          </p:nvPr>
        </p:nvSpPr>
        <p:spPr/>
        <p:txBody>
          <a:bodyPr/>
          <a:lstStyle/>
          <a:p>
            <a:r>
              <a:rPr lang="en-US" dirty="0"/>
              <a:t>The outputs file is where you configure any messages or data you want to show at the end of a terraform apply.</a:t>
            </a:r>
          </a:p>
        </p:txBody>
      </p:sp>
      <p:pic>
        <p:nvPicPr>
          <p:cNvPr id="4" name="Picture 3">
            <a:extLst>
              <a:ext uri="{FF2B5EF4-FFF2-40B4-BE49-F238E27FC236}">
                <a16:creationId xmlns:a16="http://schemas.microsoft.com/office/drawing/2014/main" id="{D4384761-CA02-D161-5305-C772EAC24E98}"/>
              </a:ext>
            </a:extLst>
          </p:cNvPr>
          <p:cNvPicPr>
            <a:picLocks noChangeAspect="1"/>
          </p:cNvPicPr>
          <p:nvPr/>
        </p:nvPicPr>
        <p:blipFill>
          <a:blip r:embed="rId2"/>
          <a:stretch>
            <a:fillRect/>
          </a:stretch>
        </p:blipFill>
        <p:spPr>
          <a:xfrm>
            <a:off x="1002055" y="3090863"/>
            <a:ext cx="10187890" cy="1820862"/>
          </a:xfrm>
          <a:prstGeom prst="rect">
            <a:avLst/>
          </a:prstGeom>
        </p:spPr>
      </p:pic>
    </p:spTree>
    <p:extLst>
      <p:ext uri="{BB962C8B-B14F-4D97-AF65-F5344CB8AC3E}">
        <p14:creationId xmlns:p14="http://schemas.microsoft.com/office/powerpoint/2010/main" val="1092689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B8E5-95AE-1FE8-911A-1773B2A4E3D1}"/>
              </a:ext>
            </a:extLst>
          </p:cNvPr>
          <p:cNvSpPr>
            <a:spLocks noGrp="1"/>
          </p:cNvSpPr>
          <p:nvPr>
            <p:ph type="title"/>
          </p:nvPr>
        </p:nvSpPr>
        <p:spPr/>
        <p:txBody>
          <a:bodyPr/>
          <a:lstStyle/>
          <a:p>
            <a:r>
              <a:rPr lang="en-US" dirty="0"/>
              <a:t>What we define in the main file?</a:t>
            </a:r>
          </a:p>
        </p:txBody>
      </p:sp>
      <p:sp>
        <p:nvSpPr>
          <p:cNvPr id="3" name="Content Placeholder 2">
            <a:extLst>
              <a:ext uri="{FF2B5EF4-FFF2-40B4-BE49-F238E27FC236}">
                <a16:creationId xmlns:a16="http://schemas.microsoft.com/office/drawing/2014/main" id="{7182FC8F-1A2E-21AC-082D-03B1908766B8}"/>
              </a:ext>
            </a:extLst>
          </p:cNvPr>
          <p:cNvSpPr>
            <a:spLocks noGrp="1"/>
          </p:cNvSpPr>
          <p:nvPr>
            <p:ph idx="1"/>
          </p:nvPr>
        </p:nvSpPr>
        <p:spPr/>
        <p:txBody>
          <a:bodyPr/>
          <a:lstStyle/>
          <a:p>
            <a:pPr lvl="1"/>
            <a:r>
              <a:rPr lang="en-US" dirty="0"/>
              <a:t>Provider: Terraform relies on plugins called "providers" to interact with cloud providers.</a:t>
            </a:r>
          </a:p>
          <a:p>
            <a:pPr lvl="2"/>
            <a:r>
              <a:rPr lang="en-US" dirty="0"/>
              <a:t>Terraform configurations must declare which providers they require so that Terraform can install and use them. </a:t>
            </a:r>
          </a:p>
          <a:p>
            <a:pPr lvl="2"/>
            <a:r>
              <a:rPr lang="en-US" dirty="0"/>
              <a:t>Each provider adds a set of </a:t>
            </a:r>
            <a:r>
              <a:rPr lang="en-US" dirty="0">
                <a:hlinkClick r:id="rId2"/>
              </a:rPr>
              <a:t>resource types</a:t>
            </a:r>
            <a:r>
              <a:rPr lang="en-US" dirty="0"/>
              <a:t> and/or </a:t>
            </a:r>
            <a:r>
              <a:rPr lang="en-US" dirty="0">
                <a:hlinkClick r:id="rId3"/>
              </a:rPr>
              <a:t>data sources</a:t>
            </a:r>
            <a:r>
              <a:rPr lang="en-US" dirty="0"/>
              <a:t> that Terraform can manage.</a:t>
            </a:r>
          </a:p>
          <a:p>
            <a:pPr lvl="2"/>
            <a:r>
              <a:rPr lang="en-US" dirty="0"/>
              <a:t>How to declare provider in main file?</a:t>
            </a:r>
          </a:p>
          <a:p>
            <a:pPr lvl="2"/>
            <a:endParaRPr lang="en-US" dirty="0"/>
          </a:p>
          <a:p>
            <a:pPr lvl="2"/>
            <a:endParaRPr lang="en-US" dirty="0"/>
          </a:p>
        </p:txBody>
      </p:sp>
      <p:pic>
        <p:nvPicPr>
          <p:cNvPr id="6" name="Picture 5">
            <a:extLst>
              <a:ext uri="{FF2B5EF4-FFF2-40B4-BE49-F238E27FC236}">
                <a16:creationId xmlns:a16="http://schemas.microsoft.com/office/drawing/2014/main" id="{EE30737D-7A23-EA3C-626C-15A8B46CBBEE}"/>
              </a:ext>
            </a:extLst>
          </p:cNvPr>
          <p:cNvPicPr>
            <a:picLocks noChangeAspect="1"/>
          </p:cNvPicPr>
          <p:nvPr/>
        </p:nvPicPr>
        <p:blipFill>
          <a:blip r:embed="rId4"/>
          <a:stretch>
            <a:fillRect/>
          </a:stretch>
        </p:blipFill>
        <p:spPr>
          <a:xfrm>
            <a:off x="2016125" y="4386263"/>
            <a:ext cx="8432800" cy="1790700"/>
          </a:xfrm>
          <a:prstGeom prst="rect">
            <a:avLst/>
          </a:prstGeom>
        </p:spPr>
      </p:pic>
    </p:spTree>
    <p:extLst>
      <p:ext uri="{BB962C8B-B14F-4D97-AF65-F5344CB8AC3E}">
        <p14:creationId xmlns:p14="http://schemas.microsoft.com/office/powerpoint/2010/main" val="607576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56BF-7F67-7E3B-00FB-51154EB008F3}"/>
              </a:ext>
            </a:extLst>
          </p:cNvPr>
          <p:cNvSpPr>
            <a:spLocks noGrp="1"/>
          </p:cNvSpPr>
          <p:nvPr>
            <p:ph type="title"/>
          </p:nvPr>
        </p:nvSpPr>
        <p:spPr/>
        <p:txBody>
          <a:bodyPr/>
          <a:lstStyle/>
          <a:p>
            <a:r>
              <a:rPr lang="en-US" dirty="0"/>
              <a:t>What we define in the main file?</a:t>
            </a:r>
          </a:p>
        </p:txBody>
      </p:sp>
      <p:sp>
        <p:nvSpPr>
          <p:cNvPr id="3" name="Content Placeholder 2">
            <a:extLst>
              <a:ext uri="{FF2B5EF4-FFF2-40B4-BE49-F238E27FC236}">
                <a16:creationId xmlns:a16="http://schemas.microsoft.com/office/drawing/2014/main" id="{BCAFBB73-CCCD-1D63-B829-A89BDAE1CB10}"/>
              </a:ext>
            </a:extLst>
          </p:cNvPr>
          <p:cNvSpPr>
            <a:spLocks noGrp="1"/>
          </p:cNvSpPr>
          <p:nvPr>
            <p:ph idx="1"/>
          </p:nvPr>
        </p:nvSpPr>
        <p:spPr/>
        <p:txBody>
          <a:bodyPr>
            <a:normAutofit/>
          </a:bodyPr>
          <a:lstStyle/>
          <a:p>
            <a:r>
              <a:rPr lang="en-US" sz="2000" dirty="0"/>
              <a:t>Resources:  Are the most important element in the Terraform language. Each resource block describes one or more infrastructure objects, such as virtual networks, compute instances, or higher-level components such as DNS records.</a:t>
            </a:r>
          </a:p>
          <a:p>
            <a:r>
              <a:rPr lang="en-US" sz="2000" dirty="0"/>
              <a:t>Resource syntax: resource “type of resource” “local name”:</a:t>
            </a:r>
          </a:p>
          <a:p>
            <a:pPr lvl="1"/>
            <a:r>
              <a:rPr lang="en-US" sz="1800" dirty="0"/>
              <a:t>Type of resource: S3, Lambda, API gateway …</a:t>
            </a:r>
          </a:p>
          <a:p>
            <a:pPr lvl="1"/>
            <a:r>
              <a:rPr lang="en-US" sz="1800" dirty="0"/>
              <a:t>Local name: The name is used to refer to this resource from elsewhere in the same Terraform module, but has no significance outside that module's scope.</a:t>
            </a:r>
          </a:p>
          <a:p>
            <a:pPr lvl="1"/>
            <a:r>
              <a:rPr lang="en-US" sz="1800" dirty="0"/>
              <a:t>Within the block body (between { and }) are the configuration arguments for the resource itself.</a:t>
            </a:r>
          </a:p>
        </p:txBody>
      </p:sp>
      <p:pic>
        <p:nvPicPr>
          <p:cNvPr id="4" name="Picture 3">
            <a:extLst>
              <a:ext uri="{FF2B5EF4-FFF2-40B4-BE49-F238E27FC236}">
                <a16:creationId xmlns:a16="http://schemas.microsoft.com/office/drawing/2014/main" id="{5FF440BD-0DBE-DDBD-CCC0-FCEF6B109E50}"/>
              </a:ext>
            </a:extLst>
          </p:cNvPr>
          <p:cNvPicPr>
            <a:picLocks noChangeAspect="1"/>
          </p:cNvPicPr>
          <p:nvPr/>
        </p:nvPicPr>
        <p:blipFill>
          <a:blip r:embed="rId2"/>
          <a:stretch>
            <a:fillRect/>
          </a:stretch>
        </p:blipFill>
        <p:spPr>
          <a:xfrm>
            <a:off x="1433513" y="4502150"/>
            <a:ext cx="9920287" cy="1548001"/>
          </a:xfrm>
          <a:prstGeom prst="rect">
            <a:avLst/>
          </a:prstGeom>
        </p:spPr>
      </p:pic>
    </p:spTree>
    <p:extLst>
      <p:ext uri="{BB962C8B-B14F-4D97-AF65-F5344CB8AC3E}">
        <p14:creationId xmlns:p14="http://schemas.microsoft.com/office/powerpoint/2010/main" val="155984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5718D-4D39-BFD9-F289-91A1FC67773F}"/>
              </a:ext>
            </a:extLst>
          </p:cNvPr>
          <p:cNvSpPr>
            <a:spLocks noGrp="1"/>
          </p:cNvSpPr>
          <p:nvPr>
            <p:ph type="title"/>
          </p:nvPr>
        </p:nvSpPr>
        <p:spPr/>
        <p:txBody>
          <a:bodyPr/>
          <a:lstStyle/>
          <a:p>
            <a:r>
              <a:rPr lang="en-US" dirty="0"/>
              <a:t>Main topics</a:t>
            </a:r>
          </a:p>
        </p:txBody>
      </p:sp>
      <p:sp>
        <p:nvSpPr>
          <p:cNvPr id="3" name="Content Placeholder 2">
            <a:extLst>
              <a:ext uri="{FF2B5EF4-FFF2-40B4-BE49-F238E27FC236}">
                <a16:creationId xmlns:a16="http://schemas.microsoft.com/office/drawing/2014/main" id="{B498CAD6-C762-39D6-6DCE-9AB29AB9FE71}"/>
              </a:ext>
            </a:extLst>
          </p:cNvPr>
          <p:cNvSpPr>
            <a:spLocks noGrp="1"/>
          </p:cNvSpPr>
          <p:nvPr>
            <p:ph idx="1"/>
          </p:nvPr>
        </p:nvSpPr>
        <p:spPr/>
        <p:txBody>
          <a:bodyPr/>
          <a:lstStyle/>
          <a:p>
            <a:pPr fontAlgn="base"/>
            <a:r>
              <a:rPr lang="en-US" dirty="0"/>
              <a:t>What is Terraform.</a:t>
            </a:r>
          </a:p>
          <a:p>
            <a:pPr fontAlgn="base"/>
            <a:r>
              <a:rPr lang="en-US" dirty="0"/>
              <a:t>Overview of Terraform.</a:t>
            </a:r>
          </a:p>
          <a:p>
            <a:pPr fontAlgn="base"/>
            <a:r>
              <a:rPr lang="en-US" dirty="0"/>
              <a:t>Demo.</a:t>
            </a:r>
          </a:p>
        </p:txBody>
      </p:sp>
    </p:spTree>
    <p:extLst>
      <p:ext uri="{BB962C8B-B14F-4D97-AF65-F5344CB8AC3E}">
        <p14:creationId xmlns:p14="http://schemas.microsoft.com/office/powerpoint/2010/main" val="1564528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ABEE-F0A2-099A-3234-E776AA56FE29}"/>
              </a:ext>
            </a:extLst>
          </p:cNvPr>
          <p:cNvSpPr>
            <a:spLocks noGrp="1"/>
          </p:cNvSpPr>
          <p:nvPr>
            <p:ph type="title"/>
          </p:nvPr>
        </p:nvSpPr>
        <p:spPr/>
        <p:txBody>
          <a:bodyPr/>
          <a:lstStyle/>
          <a:p>
            <a:r>
              <a:rPr lang="en-US" dirty="0"/>
              <a:t>What we define in the main file?</a:t>
            </a:r>
          </a:p>
        </p:txBody>
      </p:sp>
      <p:sp>
        <p:nvSpPr>
          <p:cNvPr id="3" name="Content Placeholder 2">
            <a:extLst>
              <a:ext uri="{FF2B5EF4-FFF2-40B4-BE49-F238E27FC236}">
                <a16:creationId xmlns:a16="http://schemas.microsoft.com/office/drawing/2014/main" id="{4774E96D-5243-5F46-61B4-9A189441B044}"/>
              </a:ext>
            </a:extLst>
          </p:cNvPr>
          <p:cNvSpPr>
            <a:spLocks noGrp="1"/>
          </p:cNvSpPr>
          <p:nvPr>
            <p:ph idx="1"/>
          </p:nvPr>
        </p:nvSpPr>
        <p:spPr/>
        <p:txBody>
          <a:bodyPr/>
          <a:lstStyle/>
          <a:p>
            <a:r>
              <a:rPr lang="en-US" dirty="0"/>
              <a:t>Data sources: allow Terraform to use information defined outside of Terraform.</a:t>
            </a:r>
          </a:p>
          <a:p>
            <a:pPr lvl="1"/>
            <a:r>
              <a:rPr lang="en-US" dirty="0"/>
              <a:t>Syntax: data “type of data source” “local name”.</a:t>
            </a:r>
          </a:p>
          <a:p>
            <a:pPr lvl="1"/>
            <a:endParaRPr lang="en-US" dirty="0"/>
          </a:p>
        </p:txBody>
      </p:sp>
      <p:pic>
        <p:nvPicPr>
          <p:cNvPr id="5" name="Picture 4">
            <a:extLst>
              <a:ext uri="{FF2B5EF4-FFF2-40B4-BE49-F238E27FC236}">
                <a16:creationId xmlns:a16="http://schemas.microsoft.com/office/drawing/2014/main" id="{29036A38-A8ED-8368-077D-11C1E9D6C48E}"/>
              </a:ext>
            </a:extLst>
          </p:cNvPr>
          <p:cNvPicPr>
            <a:picLocks noChangeAspect="1"/>
          </p:cNvPicPr>
          <p:nvPr/>
        </p:nvPicPr>
        <p:blipFill>
          <a:blip r:embed="rId2"/>
          <a:stretch>
            <a:fillRect/>
          </a:stretch>
        </p:blipFill>
        <p:spPr>
          <a:xfrm>
            <a:off x="1209675" y="3429000"/>
            <a:ext cx="10348913" cy="1168400"/>
          </a:xfrm>
          <a:prstGeom prst="rect">
            <a:avLst/>
          </a:prstGeom>
        </p:spPr>
      </p:pic>
    </p:spTree>
    <p:extLst>
      <p:ext uri="{BB962C8B-B14F-4D97-AF65-F5344CB8AC3E}">
        <p14:creationId xmlns:p14="http://schemas.microsoft.com/office/powerpoint/2010/main" val="304702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2DFC-BC94-0C24-2E3E-635E8F5CF516}"/>
              </a:ext>
            </a:extLst>
          </p:cNvPr>
          <p:cNvSpPr>
            <a:spLocks noGrp="1"/>
          </p:cNvSpPr>
          <p:nvPr>
            <p:ph type="title"/>
          </p:nvPr>
        </p:nvSpPr>
        <p:spPr/>
        <p:txBody>
          <a:bodyPr/>
          <a:lstStyle/>
          <a:p>
            <a:r>
              <a:rPr lang="en-US"/>
              <a:t>How we define variables in the variables file?</a:t>
            </a:r>
            <a:endParaRPr lang="en-US" dirty="0"/>
          </a:p>
        </p:txBody>
      </p:sp>
      <p:sp>
        <p:nvSpPr>
          <p:cNvPr id="3" name="Content Placeholder 2">
            <a:extLst>
              <a:ext uri="{FF2B5EF4-FFF2-40B4-BE49-F238E27FC236}">
                <a16:creationId xmlns:a16="http://schemas.microsoft.com/office/drawing/2014/main" id="{C5A09038-D1D5-7033-42D6-BEE26212DC31}"/>
              </a:ext>
            </a:extLst>
          </p:cNvPr>
          <p:cNvSpPr>
            <a:spLocks noGrp="1"/>
          </p:cNvSpPr>
          <p:nvPr>
            <p:ph idx="1"/>
          </p:nvPr>
        </p:nvSpPr>
        <p:spPr/>
        <p:txBody>
          <a:bodyPr/>
          <a:lstStyle/>
          <a:p>
            <a:r>
              <a:rPr lang="en-US"/>
              <a:t>Input variables serve as parameters for a Terraform module, so users can customize behavior without editing the source.</a:t>
            </a:r>
          </a:p>
          <a:p>
            <a:r>
              <a:rPr lang="en-US"/>
              <a:t>Terraform CLI defines the following optional arguments for variable declarations.</a:t>
            </a:r>
          </a:p>
          <a:p>
            <a:pPr lvl="1"/>
            <a:r>
              <a:rPr lang="en-US">
                <a:hlinkClick r:id="rId2"/>
              </a:rPr>
              <a:t>default</a:t>
            </a:r>
            <a:r>
              <a:rPr lang="en-US"/>
              <a:t> - A default value which then makes the variable optional.</a:t>
            </a:r>
          </a:p>
          <a:p>
            <a:pPr lvl="1"/>
            <a:r>
              <a:rPr lang="en-US">
                <a:hlinkClick r:id="rId3"/>
              </a:rPr>
              <a:t>type</a:t>
            </a:r>
            <a:r>
              <a:rPr lang="en-US"/>
              <a:t> - This argument specifies what value types are accepted for the variable.</a:t>
            </a:r>
          </a:p>
          <a:p>
            <a:pPr lvl="1"/>
            <a:r>
              <a:rPr lang="en-US">
                <a:hlinkClick r:id="rId4"/>
              </a:rPr>
              <a:t>description</a:t>
            </a:r>
            <a:r>
              <a:rPr lang="en-US"/>
              <a:t> - This specifies the input variable's documentation.</a:t>
            </a:r>
          </a:p>
          <a:p>
            <a:pPr lvl="1"/>
            <a:endParaRPr lang="en-US"/>
          </a:p>
          <a:p>
            <a:endParaRPr lang="en-US" dirty="0"/>
          </a:p>
        </p:txBody>
      </p:sp>
      <p:pic>
        <p:nvPicPr>
          <p:cNvPr id="4" name="Picture 3">
            <a:extLst>
              <a:ext uri="{FF2B5EF4-FFF2-40B4-BE49-F238E27FC236}">
                <a16:creationId xmlns:a16="http://schemas.microsoft.com/office/drawing/2014/main" id="{27D91682-EDD2-E78D-DBBA-6DE8C88B16F5}"/>
              </a:ext>
            </a:extLst>
          </p:cNvPr>
          <p:cNvPicPr>
            <a:picLocks noChangeAspect="1"/>
          </p:cNvPicPr>
          <p:nvPr/>
        </p:nvPicPr>
        <p:blipFill>
          <a:blip r:embed="rId5"/>
          <a:stretch>
            <a:fillRect/>
          </a:stretch>
        </p:blipFill>
        <p:spPr>
          <a:xfrm>
            <a:off x="1933574" y="4914592"/>
            <a:ext cx="7826604" cy="1234440"/>
          </a:xfrm>
          <a:prstGeom prst="rect">
            <a:avLst/>
          </a:prstGeom>
        </p:spPr>
      </p:pic>
    </p:spTree>
    <p:extLst>
      <p:ext uri="{BB962C8B-B14F-4D97-AF65-F5344CB8AC3E}">
        <p14:creationId xmlns:p14="http://schemas.microsoft.com/office/powerpoint/2010/main" val="3213605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6160-C0C8-CCD5-609E-8DE3F3C433AA}"/>
              </a:ext>
            </a:extLst>
          </p:cNvPr>
          <p:cNvSpPr>
            <a:spLocks noGrp="1"/>
          </p:cNvSpPr>
          <p:nvPr>
            <p:ph type="title"/>
          </p:nvPr>
        </p:nvSpPr>
        <p:spPr/>
        <p:txBody>
          <a:bodyPr/>
          <a:lstStyle/>
          <a:p>
            <a:r>
              <a:rPr lang="en-US"/>
              <a:t>What we define in the output file?</a:t>
            </a:r>
            <a:endParaRPr lang="en-US" dirty="0"/>
          </a:p>
        </p:txBody>
      </p:sp>
      <p:sp>
        <p:nvSpPr>
          <p:cNvPr id="3" name="Content Placeholder 2">
            <a:extLst>
              <a:ext uri="{FF2B5EF4-FFF2-40B4-BE49-F238E27FC236}">
                <a16:creationId xmlns:a16="http://schemas.microsoft.com/office/drawing/2014/main" id="{FFE250ED-7FAE-2710-CC3E-93A4A4F0B031}"/>
              </a:ext>
            </a:extLst>
          </p:cNvPr>
          <p:cNvSpPr>
            <a:spLocks noGrp="1"/>
          </p:cNvSpPr>
          <p:nvPr>
            <p:ph idx="1"/>
          </p:nvPr>
        </p:nvSpPr>
        <p:spPr/>
        <p:txBody>
          <a:bodyPr/>
          <a:lstStyle/>
          <a:p>
            <a:r>
              <a:rPr lang="en-US"/>
              <a:t>Output values make information about your infrastructure available on the command line, and can expose information for other Terraform configurations to use. Output values are similar to return values in programming languages.</a:t>
            </a:r>
          </a:p>
          <a:p>
            <a:r>
              <a:rPr lang="en-US"/>
              <a:t>Syntax:</a:t>
            </a:r>
            <a:endParaRPr lang="en-US" dirty="0"/>
          </a:p>
        </p:txBody>
      </p:sp>
      <p:pic>
        <p:nvPicPr>
          <p:cNvPr id="4" name="Picture 3">
            <a:extLst>
              <a:ext uri="{FF2B5EF4-FFF2-40B4-BE49-F238E27FC236}">
                <a16:creationId xmlns:a16="http://schemas.microsoft.com/office/drawing/2014/main" id="{689FEDFC-C962-D6D0-7D18-3FAC20201D15}"/>
              </a:ext>
            </a:extLst>
          </p:cNvPr>
          <p:cNvPicPr>
            <a:picLocks noChangeAspect="1"/>
          </p:cNvPicPr>
          <p:nvPr/>
        </p:nvPicPr>
        <p:blipFill>
          <a:blip r:embed="rId2"/>
          <a:stretch>
            <a:fillRect/>
          </a:stretch>
        </p:blipFill>
        <p:spPr>
          <a:xfrm>
            <a:off x="2451100" y="4122321"/>
            <a:ext cx="7289800" cy="1028700"/>
          </a:xfrm>
          <a:prstGeom prst="rect">
            <a:avLst/>
          </a:prstGeom>
        </p:spPr>
      </p:pic>
    </p:spTree>
    <p:extLst>
      <p:ext uri="{BB962C8B-B14F-4D97-AF65-F5344CB8AC3E}">
        <p14:creationId xmlns:p14="http://schemas.microsoft.com/office/powerpoint/2010/main" val="153024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3AF-5F5F-F235-042F-D5ADB5D9272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6F9F859-135A-75A7-FF71-307A5D767C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5863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FA3-5C79-53DF-B581-1F56AB4C3C55}"/>
              </a:ext>
            </a:extLst>
          </p:cNvPr>
          <p:cNvSpPr>
            <a:spLocks noGrp="1"/>
          </p:cNvSpPr>
          <p:nvPr>
            <p:ph type="title"/>
          </p:nvPr>
        </p:nvSpPr>
        <p:spPr/>
        <p:txBody>
          <a:bodyPr>
            <a:normAutofit/>
          </a:bodyPr>
          <a:lstStyle/>
          <a:p>
            <a:r>
              <a:rPr lang="en-US" b="1" dirty="0"/>
              <a:t>How to Provision an AWS Instance</a:t>
            </a:r>
            <a:endParaRPr lang="en-US" dirty="0"/>
          </a:p>
        </p:txBody>
      </p:sp>
      <p:sp>
        <p:nvSpPr>
          <p:cNvPr id="3" name="Content Placeholder 2">
            <a:extLst>
              <a:ext uri="{FF2B5EF4-FFF2-40B4-BE49-F238E27FC236}">
                <a16:creationId xmlns:a16="http://schemas.microsoft.com/office/drawing/2014/main" id="{C31AD2C1-9CD4-F5D9-C037-270F0DB2B03A}"/>
              </a:ext>
            </a:extLst>
          </p:cNvPr>
          <p:cNvSpPr>
            <a:spLocks noGrp="1"/>
          </p:cNvSpPr>
          <p:nvPr>
            <p:ph idx="1"/>
          </p:nvPr>
        </p:nvSpPr>
        <p:spPr/>
        <p:txBody>
          <a:bodyPr>
            <a:normAutofit/>
          </a:bodyPr>
          <a:lstStyle/>
          <a:p>
            <a:r>
              <a:rPr lang="en-US" dirty="0"/>
              <a:t>Let's look at a few different ways you could provision a new AWS Instance. Before we start, we'll need to gather some basic information including:</a:t>
            </a:r>
          </a:p>
          <a:p>
            <a:pPr lvl="1"/>
            <a:r>
              <a:rPr lang="en-US" dirty="0"/>
              <a:t>Instance Name</a:t>
            </a:r>
          </a:p>
          <a:p>
            <a:pPr lvl="1"/>
            <a:r>
              <a:rPr lang="en-US" dirty="0"/>
              <a:t>Operating System (Image)</a:t>
            </a:r>
          </a:p>
          <a:p>
            <a:pPr lvl="1"/>
            <a:r>
              <a:rPr lang="en-US" dirty="0"/>
              <a:t>VM Size</a:t>
            </a:r>
          </a:p>
          <a:p>
            <a:pPr lvl="1"/>
            <a:r>
              <a:rPr lang="en-US" dirty="0"/>
              <a:t>Geographical Location (Region)</a:t>
            </a:r>
          </a:p>
          <a:p>
            <a:pPr lvl="1"/>
            <a:r>
              <a:rPr lang="en-US" dirty="0"/>
              <a:t>Security Groups</a:t>
            </a:r>
          </a:p>
          <a:p>
            <a:pPr lvl="1"/>
            <a:endParaRPr lang="en-US" dirty="0"/>
          </a:p>
        </p:txBody>
      </p:sp>
    </p:spTree>
    <p:extLst>
      <p:ext uri="{BB962C8B-B14F-4D97-AF65-F5344CB8AC3E}">
        <p14:creationId xmlns:p14="http://schemas.microsoft.com/office/powerpoint/2010/main" val="229185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625D-87C7-A7C2-8D4F-AC3041B76893}"/>
              </a:ext>
            </a:extLst>
          </p:cNvPr>
          <p:cNvSpPr>
            <a:spLocks noGrp="1"/>
          </p:cNvSpPr>
          <p:nvPr>
            <p:ph type="title"/>
          </p:nvPr>
        </p:nvSpPr>
        <p:spPr/>
        <p:txBody>
          <a:bodyPr>
            <a:normAutofit/>
          </a:bodyPr>
          <a:lstStyle/>
          <a:p>
            <a:r>
              <a:rPr lang="en-US" b="1" dirty="0"/>
              <a:t>Method 1: AWS Console (GUI)</a:t>
            </a:r>
            <a:endParaRPr lang="en-US" dirty="0"/>
          </a:p>
        </p:txBody>
      </p:sp>
      <p:pic>
        <p:nvPicPr>
          <p:cNvPr id="4" name="Content Placeholder 3">
            <a:extLst>
              <a:ext uri="{FF2B5EF4-FFF2-40B4-BE49-F238E27FC236}">
                <a16:creationId xmlns:a16="http://schemas.microsoft.com/office/drawing/2014/main" id="{DF14CE1E-189C-BFF2-3E92-EDAC999225AB}"/>
              </a:ext>
            </a:extLst>
          </p:cNvPr>
          <p:cNvPicPr>
            <a:picLocks noGrp="1" noChangeAspect="1"/>
          </p:cNvPicPr>
          <p:nvPr>
            <p:ph idx="1"/>
          </p:nvPr>
        </p:nvPicPr>
        <p:blipFill>
          <a:blip r:embed="rId2"/>
          <a:stretch>
            <a:fillRect/>
          </a:stretch>
        </p:blipFill>
        <p:spPr>
          <a:xfrm>
            <a:off x="1171575" y="1400107"/>
            <a:ext cx="9043282" cy="4776856"/>
          </a:xfrm>
          <a:prstGeom prst="rect">
            <a:avLst/>
          </a:prstGeom>
        </p:spPr>
      </p:pic>
    </p:spTree>
    <p:extLst>
      <p:ext uri="{BB962C8B-B14F-4D97-AF65-F5344CB8AC3E}">
        <p14:creationId xmlns:p14="http://schemas.microsoft.com/office/powerpoint/2010/main" val="415150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F400-4301-F029-AB41-199E47162205}"/>
              </a:ext>
            </a:extLst>
          </p:cNvPr>
          <p:cNvSpPr>
            <a:spLocks noGrp="1"/>
          </p:cNvSpPr>
          <p:nvPr>
            <p:ph type="title"/>
          </p:nvPr>
        </p:nvSpPr>
        <p:spPr/>
        <p:txBody>
          <a:bodyPr/>
          <a:lstStyle/>
          <a:p>
            <a:r>
              <a:rPr lang="en-US" b="1" dirty="0"/>
              <a:t>Method 1: AWS Console (GUI)</a:t>
            </a:r>
            <a:endParaRPr lang="en-US" dirty="0"/>
          </a:p>
        </p:txBody>
      </p:sp>
      <p:pic>
        <p:nvPicPr>
          <p:cNvPr id="4" name="Content Placeholder 3">
            <a:extLst>
              <a:ext uri="{FF2B5EF4-FFF2-40B4-BE49-F238E27FC236}">
                <a16:creationId xmlns:a16="http://schemas.microsoft.com/office/drawing/2014/main" id="{B46B4FFF-6376-8E6F-B2EB-6BE27CAECC11}"/>
              </a:ext>
            </a:extLst>
          </p:cNvPr>
          <p:cNvPicPr>
            <a:picLocks noGrp="1" noChangeAspect="1"/>
          </p:cNvPicPr>
          <p:nvPr>
            <p:ph idx="1"/>
          </p:nvPr>
        </p:nvPicPr>
        <p:blipFill>
          <a:blip r:embed="rId2"/>
          <a:stretch>
            <a:fillRect/>
          </a:stretch>
        </p:blipFill>
        <p:spPr>
          <a:xfrm>
            <a:off x="2942243" y="1825625"/>
            <a:ext cx="6307514" cy="4351338"/>
          </a:xfrm>
          <a:prstGeom prst="rect">
            <a:avLst/>
          </a:prstGeom>
        </p:spPr>
      </p:pic>
    </p:spTree>
    <p:extLst>
      <p:ext uri="{BB962C8B-B14F-4D97-AF65-F5344CB8AC3E}">
        <p14:creationId xmlns:p14="http://schemas.microsoft.com/office/powerpoint/2010/main" val="3073515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E62F-F0BA-078C-E519-A8FD065C5BA9}"/>
              </a:ext>
            </a:extLst>
          </p:cNvPr>
          <p:cNvSpPr>
            <a:spLocks noGrp="1"/>
          </p:cNvSpPr>
          <p:nvPr>
            <p:ph type="title"/>
          </p:nvPr>
        </p:nvSpPr>
        <p:spPr/>
        <p:txBody>
          <a:bodyPr>
            <a:normAutofit/>
          </a:bodyPr>
          <a:lstStyle/>
          <a:p>
            <a:r>
              <a:rPr lang="en-US" b="1" dirty="0"/>
              <a:t>Method 2: CloudFormation Templates</a:t>
            </a:r>
            <a:endParaRPr lang="en-US" dirty="0"/>
          </a:p>
        </p:txBody>
      </p:sp>
      <p:sp>
        <p:nvSpPr>
          <p:cNvPr id="3" name="Content Placeholder 2">
            <a:extLst>
              <a:ext uri="{FF2B5EF4-FFF2-40B4-BE49-F238E27FC236}">
                <a16:creationId xmlns:a16="http://schemas.microsoft.com/office/drawing/2014/main" id="{64F58213-F0B6-F9A8-30E2-F3CA31C7F218}"/>
              </a:ext>
            </a:extLst>
          </p:cNvPr>
          <p:cNvSpPr>
            <a:spLocks noGrp="1"/>
          </p:cNvSpPr>
          <p:nvPr>
            <p:ph idx="1"/>
          </p:nvPr>
        </p:nvSpPr>
        <p:spPr/>
        <p:txBody>
          <a:bodyPr/>
          <a:lstStyle/>
          <a:p>
            <a:r>
              <a:rPr lang="en-US" dirty="0"/>
              <a:t>CloudFormation Templates provide a consistent and reliable way to provision AWS resources. JSON is easy for computers to read. But can be challenging for humans to edit and troubleshoot.</a:t>
            </a:r>
          </a:p>
        </p:txBody>
      </p:sp>
      <p:pic>
        <p:nvPicPr>
          <p:cNvPr id="4" name="Picture 3">
            <a:extLst>
              <a:ext uri="{FF2B5EF4-FFF2-40B4-BE49-F238E27FC236}">
                <a16:creationId xmlns:a16="http://schemas.microsoft.com/office/drawing/2014/main" id="{387189C4-2F28-6BB2-9533-1F812ACD1D1C}"/>
              </a:ext>
            </a:extLst>
          </p:cNvPr>
          <p:cNvPicPr>
            <a:picLocks noChangeAspect="1"/>
          </p:cNvPicPr>
          <p:nvPr/>
        </p:nvPicPr>
        <p:blipFill>
          <a:blip r:embed="rId2"/>
          <a:stretch>
            <a:fillRect/>
          </a:stretch>
        </p:blipFill>
        <p:spPr>
          <a:xfrm>
            <a:off x="1175147" y="3065530"/>
            <a:ext cx="9841705" cy="3246370"/>
          </a:xfrm>
          <a:prstGeom prst="rect">
            <a:avLst/>
          </a:prstGeom>
        </p:spPr>
      </p:pic>
    </p:spTree>
    <p:extLst>
      <p:ext uri="{BB962C8B-B14F-4D97-AF65-F5344CB8AC3E}">
        <p14:creationId xmlns:p14="http://schemas.microsoft.com/office/powerpoint/2010/main" val="206134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8FA4-B7B4-3A8E-5139-7250D49E9DCC}"/>
              </a:ext>
            </a:extLst>
          </p:cNvPr>
          <p:cNvSpPr>
            <a:spLocks noGrp="1"/>
          </p:cNvSpPr>
          <p:nvPr>
            <p:ph type="title"/>
          </p:nvPr>
        </p:nvSpPr>
        <p:spPr/>
        <p:txBody>
          <a:bodyPr>
            <a:normAutofit/>
          </a:bodyPr>
          <a:lstStyle/>
          <a:p>
            <a:r>
              <a:rPr lang="en-US" b="1" dirty="0"/>
              <a:t>Method 3: Provision with Terraform</a:t>
            </a:r>
            <a:endParaRPr lang="en-US" dirty="0"/>
          </a:p>
        </p:txBody>
      </p:sp>
      <p:pic>
        <p:nvPicPr>
          <p:cNvPr id="4" name="Content Placeholder 3">
            <a:extLst>
              <a:ext uri="{FF2B5EF4-FFF2-40B4-BE49-F238E27FC236}">
                <a16:creationId xmlns:a16="http://schemas.microsoft.com/office/drawing/2014/main" id="{DB837172-3AAD-18A6-5C8B-D9E490D7F5FB}"/>
              </a:ext>
            </a:extLst>
          </p:cNvPr>
          <p:cNvPicPr>
            <a:picLocks noGrp="1" noChangeAspect="1"/>
          </p:cNvPicPr>
          <p:nvPr>
            <p:ph idx="1"/>
          </p:nvPr>
        </p:nvPicPr>
        <p:blipFill>
          <a:blip r:embed="rId2"/>
          <a:stretch>
            <a:fillRect/>
          </a:stretch>
        </p:blipFill>
        <p:spPr>
          <a:xfrm>
            <a:off x="838200" y="2169167"/>
            <a:ext cx="10515600" cy="3035603"/>
          </a:xfrm>
          <a:prstGeom prst="rect">
            <a:avLst/>
          </a:prstGeom>
        </p:spPr>
      </p:pic>
    </p:spTree>
    <p:extLst>
      <p:ext uri="{BB962C8B-B14F-4D97-AF65-F5344CB8AC3E}">
        <p14:creationId xmlns:p14="http://schemas.microsoft.com/office/powerpoint/2010/main" val="24604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5195-EBCA-9982-FA5E-588247C70ABC}"/>
              </a:ext>
            </a:extLst>
          </p:cNvPr>
          <p:cNvSpPr>
            <a:spLocks noGrp="1"/>
          </p:cNvSpPr>
          <p:nvPr>
            <p:ph type="title"/>
          </p:nvPr>
        </p:nvSpPr>
        <p:spPr>
          <a:xfrm>
            <a:off x="838200" y="365125"/>
            <a:ext cx="4348163" cy="1325563"/>
          </a:xfrm>
        </p:spPr>
        <p:txBody>
          <a:bodyPr/>
          <a:lstStyle/>
          <a:p>
            <a:r>
              <a:rPr lang="en-US" dirty="0"/>
              <a:t>What’s terraform</a:t>
            </a:r>
          </a:p>
        </p:txBody>
      </p:sp>
      <p:sp>
        <p:nvSpPr>
          <p:cNvPr id="3" name="Content Placeholder 2">
            <a:extLst>
              <a:ext uri="{FF2B5EF4-FFF2-40B4-BE49-F238E27FC236}">
                <a16:creationId xmlns:a16="http://schemas.microsoft.com/office/drawing/2014/main" id="{304BF5CC-3128-AE25-E369-0D2BA299BF7F}"/>
              </a:ext>
            </a:extLst>
          </p:cNvPr>
          <p:cNvSpPr>
            <a:spLocks noGrp="1"/>
          </p:cNvSpPr>
          <p:nvPr>
            <p:ph idx="1"/>
          </p:nvPr>
        </p:nvSpPr>
        <p:spPr>
          <a:xfrm>
            <a:off x="5672138" y="1825625"/>
            <a:ext cx="5681662" cy="4351338"/>
          </a:xfrm>
        </p:spPr>
        <p:txBody>
          <a:bodyPr>
            <a:normAutofit fontScale="92500"/>
          </a:bodyPr>
          <a:lstStyle/>
          <a:p>
            <a:r>
              <a:rPr lang="en-US" dirty="0"/>
              <a:t>Open source.</a:t>
            </a:r>
          </a:p>
          <a:p>
            <a:r>
              <a:rPr lang="en-US" dirty="0"/>
              <a:t>Terraform is a tool for provisioning infrastructure, from low-level components such as virtual machines, storage and networking, to higher-level components such as DNS entries.</a:t>
            </a:r>
          </a:p>
          <a:p>
            <a:r>
              <a:rPr lang="en-US" dirty="0"/>
              <a:t>Human and machine readable</a:t>
            </a:r>
          </a:p>
          <a:p>
            <a:r>
              <a:rPr lang="en-US" dirty="0"/>
              <a:t>Easy to learn</a:t>
            </a:r>
          </a:p>
          <a:p>
            <a:r>
              <a:rPr lang="en-US" dirty="0"/>
              <a:t>Test, share, re-use, automate</a:t>
            </a:r>
          </a:p>
          <a:p>
            <a:r>
              <a:rPr lang="en-US" dirty="0"/>
              <a:t>Works on all major cloud providers</a:t>
            </a:r>
          </a:p>
          <a:p>
            <a:endParaRPr lang="en-US" dirty="0"/>
          </a:p>
        </p:txBody>
      </p:sp>
      <p:pic>
        <p:nvPicPr>
          <p:cNvPr id="3074" name="Picture 2">
            <a:extLst>
              <a:ext uri="{FF2B5EF4-FFF2-40B4-BE49-F238E27FC236}">
                <a16:creationId xmlns:a16="http://schemas.microsoft.com/office/drawing/2014/main" id="{12587A54-F426-FC54-4555-593CBD137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6" y="1690688"/>
            <a:ext cx="3891598"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16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6F24-E736-683D-2076-9EFA81811422}"/>
              </a:ext>
            </a:extLst>
          </p:cNvPr>
          <p:cNvSpPr>
            <a:spLocks noGrp="1"/>
          </p:cNvSpPr>
          <p:nvPr>
            <p:ph type="title"/>
          </p:nvPr>
        </p:nvSpPr>
        <p:spPr/>
        <p:txBody>
          <a:bodyPr/>
          <a:lstStyle/>
          <a:p>
            <a:r>
              <a:rPr lang="en-US" b="1" dirty="0"/>
              <a:t>What is Infrastructure as Code?</a:t>
            </a:r>
            <a:endParaRPr lang="en-US" dirty="0"/>
          </a:p>
        </p:txBody>
      </p:sp>
      <p:sp>
        <p:nvSpPr>
          <p:cNvPr id="3" name="Content Placeholder 2">
            <a:extLst>
              <a:ext uri="{FF2B5EF4-FFF2-40B4-BE49-F238E27FC236}">
                <a16:creationId xmlns:a16="http://schemas.microsoft.com/office/drawing/2014/main" id="{70279239-CD88-2F84-483C-E5D98CE38A05}"/>
              </a:ext>
            </a:extLst>
          </p:cNvPr>
          <p:cNvSpPr>
            <a:spLocks noGrp="1"/>
          </p:cNvSpPr>
          <p:nvPr>
            <p:ph idx="1"/>
          </p:nvPr>
        </p:nvSpPr>
        <p:spPr/>
        <p:txBody>
          <a:bodyPr>
            <a:normAutofit/>
          </a:bodyPr>
          <a:lstStyle/>
          <a:p>
            <a:r>
              <a:rPr lang="en-US" dirty="0"/>
              <a:t>Infrastructure as Code (</a:t>
            </a:r>
            <a:r>
              <a:rPr lang="en-US" dirty="0" err="1"/>
              <a:t>IaC</a:t>
            </a:r>
            <a:r>
              <a:rPr lang="en-US" dirty="0"/>
              <a:t>) is the process of managing and provisioning cloud infrastructure with machine-readable definition files. Think of it as executable documentation.</a:t>
            </a:r>
          </a:p>
          <a:p>
            <a:r>
              <a:rPr lang="en-US" b="1" dirty="0"/>
              <a:t>Infrastructure as Code Allows Us To</a:t>
            </a:r>
          </a:p>
          <a:p>
            <a:pPr lvl="1"/>
            <a:r>
              <a:rPr lang="en-US" dirty="0"/>
              <a:t>Provide a codified workflow to create infrastructure</a:t>
            </a:r>
          </a:p>
          <a:p>
            <a:pPr lvl="1"/>
            <a:r>
              <a:rPr lang="en-US" dirty="0"/>
              <a:t>Change and update existing infrastructure</a:t>
            </a:r>
          </a:p>
          <a:p>
            <a:pPr lvl="1"/>
            <a:r>
              <a:rPr lang="en-US" dirty="0"/>
              <a:t>Integrate with application code workflows (Git, CI/CD tools)</a:t>
            </a:r>
          </a:p>
          <a:p>
            <a:pPr lvl="1"/>
            <a:r>
              <a:rPr lang="en-US" dirty="0"/>
              <a:t>Provide reusable modules for easy sharing and collaboration</a:t>
            </a:r>
          </a:p>
          <a:p>
            <a:pPr lvl="1"/>
            <a:r>
              <a:rPr lang="en-US" dirty="0"/>
              <a:t>Enable collaboration between different teams</a:t>
            </a:r>
          </a:p>
          <a:p>
            <a:pPr lvl="1"/>
            <a:r>
              <a:rPr lang="en-US" dirty="0"/>
              <a:t>…</a:t>
            </a:r>
          </a:p>
          <a:p>
            <a:pPr lvl="1"/>
            <a:endParaRPr lang="en-US" dirty="0"/>
          </a:p>
        </p:txBody>
      </p:sp>
    </p:spTree>
    <p:extLst>
      <p:ext uri="{BB962C8B-B14F-4D97-AF65-F5344CB8AC3E}">
        <p14:creationId xmlns:p14="http://schemas.microsoft.com/office/powerpoint/2010/main" val="3154815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986</Words>
  <Application>Microsoft Macintosh PowerPoint</Application>
  <PresentationFormat>Widescreen</PresentationFormat>
  <Paragraphs>84</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Terraform</vt:lpstr>
      <vt:lpstr>Main topics</vt:lpstr>
      <vt:lpstr>How to Provision an AWS Instance</vt:lpstr>
      <vt:lpstr>Method 1: AWS Console (GUI)</vt:lpstr>
      <vt:lpstr>Method 1: AWS Console (GUI)</vt:lpstr>
      <vt:lpstr>Method 2: CloudFormation Templates</vt:lpstr>
      <vt:lpstr>Method 3: Provision with Terraform</vt:lpstr>
      <vt:lpstr>What’s terraform</vt:lpstr>
      <vt:lpstr>What is Infrastructure as Code?</vt:lpstr>
      <vt:lpstr>Other Infrastructure as Code Tools</vt:lpstr>
      <vt:lpstr>Terraform CLI</vt:lpstr>
      <vt:lpstr>Terraform CLI</vt:lpstr>
      <vt:lpstr>How terraform work?</vt:lpstr>
      <vt:lpstr>Terraform workspace</vt:lpstr>
      <vt:lpstr>The main file</vt:lpstr>
      <vt:lpstr>The Variables File</vt:lpstr>
      <vt:lpstr>The Outputs File</vt:lpstr>
      <vt:lpstr>What we define in the main file?</vt:lpstr>
      <vt:lpstr>What we define in the main file?</vt:lpstr>
      <vt:lpstr>What we define in the main file?</vt:lpstr>
      <vt:lpstr>How we define variables in the variables file?</vt:lpstr>
      <vt:lpstr>What we define in the output file?</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dc:title>
  <dc:creator>Tong Van Hai</dc:creator>
  <cp:lastModifiedBy>Tong Van Hai</cp:lastModifiedBy>
  <cp:revision>27</cp:revision>
  <dcterms:created xsi:type="dcterms:W3CDTF">2022-06-08T01:34:07Z</dcterms:created>
  <dcterms:modified xsi:type="dcterms:W3CDTF">2022-06-08T06:01:57Z</dcterms:modified>
</cp:coreProperties>
</file>